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5" r:id="rId2"/>
    <p:sldId id="264" r:id="rId3"/>
  </p:sldIdLst>
  <p:sldSz cx="6858000" cy="9906000" type="A4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E79"/>
    <a:srgbClr val="FFC35B"/>
    <a:srgbClr val="202F3B"/>
    <a:srgbClr val="006980"/>
    <a:srgbClr val="C6D1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27" autoAdjust="0"/>
    <p:restoredTop sz="94660"/>
  </p:normalViewPr>
  <p:slideViewPr>
    <p:cSldViewPr snapToGrid="0">
      <p:cViewPr>
        <p:scale>
          <a:sx n="150" d="100"/>
          <a:sy n="150" d="100"/>
        </p:scale>
        <p:origin x="-200" y="-24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E2497-BCC1-412E-9D29-309D805288C4}" type="datetimeFigureOut">
              <a:rPr lang="it-IT" smtClean="0"/>
              <a:t>30/05/2023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0BC6B-1A11-4B42-84D7-5DF291D35BC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8974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2451-35FC-4B7A-9A2E-BCE79A6BEBD4}" type="datetimeFigureOut">
              <a:rPr lang="it-IT" smtClean="0"/>
              <a:t>30/05/2023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06FE-BD25-43B7-9026-F4CBE9EF617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8500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2451-35FC-4B7A-9A2E-BCE79A6BEBD4}" type="datetimeFigureOut">
              <a:rPr lang="it-IT" smtClean="0"/>
              <a:t>30/05/2023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06FE-BD25-43B7-9026-F4CBE9EF617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361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2451-35FC-4B7A-9A2E-BCE79A6BEBD4}" type="datetimeFigureOut">
              <a:rPr lang="it-IT" smtClean="0"/>
              <a:t>30/05/2023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06FE-BD25-43B7-9026-F4CBE9EF617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5096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2451-35FC-4B7A-9A2E-BCE79A6BEBD4}" type="datetimeFigureOut">
              <a:rPr lang="it-IT" smtClean="0"/>
              <a:t>30/05/2023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06FE-BD25-43B7-9026-F4CBE9EF617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2492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2451-35FC-4B7A-9A2E-BCE79A6BEBD4}" type="datetimeFigureOut">
              <a:rPr lang="it-IT" smtClean="0"/>
              <a:t>30/05/2023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06FE-BD25-43B7-9026-F4CBE9EF617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2516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2451-35FC-4B7A-9A2E-BCE79A6BEBD4}" type="datetimeFigureOut">
              <a:rPr lang="it-IT" smtClean="0"/>
              <a:t>30/05/2023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06FE-BD25-43B7-9026-F4CBE9EF617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7368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2451-35FC-4B7A-9A2E-BCE79A6BEBD4}" type="datetimeFigureOut">
              <a:rPr lang="it-IT" smtClean="0"/>
              <a:t>30/05/2023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06FE-BD25-43B7-9026-F4CBE9EF617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1398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2451-35FC-4B7A-9A2E-BCE79A6BEBD4}" type="datetimeFigureOut">
              <a:rPr lang="it-IT" smtClean="0"/>
              <a:t>30/05/2023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06FE-BD25-43B7-9026-F4CBE9EF617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6019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2451-35FC-4B7A-9A2E-BCE79A6BEBD4}" type="datetimeFigureOut">
              <a:rPr lang="it-IT" smtClean="0"/>
              <a:t>30/05/2023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06FE-BD25-43B7-9026-F4CBE9EF617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3478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2451-35FC-4B7A-9A2E-BCE79A6BEBD4}" type="datetimeFigureOut">
              <a:rPr lang="it-IT" smtClean="0"/>
              <a:t>30/05/2023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06FE-BD25-43B7-9026-F4CBE9EF617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9423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2451-35FC-4B7A-9A2E-BCE79A6BEBD4}" type="datetimeFigureOut">
              <a:rPr lang="it-IT" smtClean="0"/>
              <a:t>30/05/2023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406FE-BD25-43B7-9026-F4CBE9EF617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5278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42451-35FC-4B7A-9A2E-BCE79A6BEBD4}" type="datetimeFigureOut">
              <a:rPr lang="it-IT" smtClean="0"/>
              <a:t>30/05/2023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406FE-BD25-43B7-9026-F4CBE9EF617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2717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6187" y="1361869"/>
            <a:ext cx="2003898" cy="826851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ctangle 12"/>
          <p:cNvSpPr/>
          <p:nvPr/>
        </p:nvSpPr>
        <p:spPr>
          <a:xfrm>
            <a:off x="136187" y="175418"/>
            <a:ext cx="2003898" cy="1089177"/>
          </a:xfrm>
          <a:prstGeom prst="rect">
            <a:avLst/>
          </a:prstGeom>
          <a:ln>
            <a:solidFill>
              <a:srgbClr val="1F4E79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2"/>
                </a:solidFill>
                <a:latin typeface="Tw Cen MT" panose="020B0602020104020603" pitchFamily="34" charset="0"/>
              </a:rPr>
              <a:t>LOGO</a:t>
            </a:r>
            <a:endParaRPr lang="it-IT" dirty="0">
              <a:solidFill>
                <a:schemeClr val="tx2"/>
              </a:solidFill>
              <a:latin typeface="Tw Cen MT" panose="020B06020201040206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232098" y="1367129"/>
            <a:ext cx="4467159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I</a:t>
            </a:r>
            <a:r>
              <a:rPr lang="ru-RU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: </a:t>
            </a:r>
            <a:r>
              <a:rPr lang="ru-RU" sz="1400" b="1" dirty="0">
                <a:solidFill>
                  <a:schemeClr val="tx2"/>
                </a:solidFill>
                <a:latin typeface="Tw Cen MT" panose="020B0602020104020603" pitchFamily="34" charset="0"/>
              </a:rPr>
              <a:t>Краткое описание проекта</a:t>
            </a:r>
            <a:endParaRPr lang="en-US" sz="1400" b="1" dirty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algn="just"/>
            <a:r>
              <a:rPr lang="en-US" sz="1100" dirty="0" smtClean="0">
                <a:solidFill>
                  <a:srgbClr val="000000"/>
                </a:solidFill>
                <a:effectLst/>
                <a:ea typeface="Arial Unicode MS" panose="020B0604020202020204" pitchFamily="34" charset="-128"/>
              </a:rPr>
              <a:t>[</a:t>
            </a:r>
            <a:r>
              <a:rPr lang="ru-RU" sz="1100" dirty="0" smtClean="0">
                <a:solidFill>
                  <a:srgbClr val="000000"/>
                </a:solidFill>
                <a:effectLst/>
                <a:ea typeface="Arial Unicode MS" panose="020B0604020202020204" pitchFamily="34" charset="-128"/>
              </a:rPr>
              <a:t>Предоставьте краткое описание вашего проекта, миссия компании</a:t>
            </a:r>
            <a:r>
              <a:rPr lang="en-US" sz="1100" dirty="0" smtClean="0">
                <a:solidFill>
                  <a:srgbClr val="000000"/>
                </a:solidFill>
                <a:effectLst/>
                <a:ea typeface="Arial Unicode MS" panose="020B0604020202020204" pitchFamily="34" charset="-128"/>
              </a:rPr>
              <a:t>]</a:t>
            </a:r>
          </a:p>
          <a:p>
            <a:pPr algn="just"/>
            <a:endParaRPr lang="en-US" sz="800" dirty="0" smtClean="0">
              <a:solidFill>
                <a:srgbClr val="000000"/>
              </a:solidFill>
              <a:ea typeface="Arial Unicode MS" panose="020B0604020202020204" pitchFamily="34" charset="-128"/>
            </a:endParaRPr>
          </a:p>
          <a:p>
            <a:pPr lvl="0" algn="just"/>
            <a:r>
              <a:rPr lang="en-US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II</a:t>
            </a:r>
            <a:r>
              <a:rPr lang="ru-RU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: Проблема / Возможность</a:t>
            </a:r>
            <a:endParaRPr lang="it-IT" sz="1400" b="1" dirty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algn="just"/>
            <a:r>
              <a:rPr lang="en-US" sz="1100" dirty="0" smtClean="0">
                <a:solidFill>
                  <a:prstClr val="black"/>
                </a:solidFill>
              </a:rPr>
              <a:t>[</a:t>
            </a:r>
            <a:r>
              <a:rPr lang="ru-RU" sz="1100" dirty="0" smtClean="0">
                <a:solidFill>
                  <a:srgbClr val="000000"/>
                </a:solidFill>
                <a:ea typeface="Arial Unicode MS" panose="020B0604020202020204" pitchFamily="34" charset="-128"/>
              </a:rPr>
              <a:t>Укажите, </a:t>
            </a:r>
            <a:r>
              <a:rPr lang="ru-RU" sz="1100" dirty="0">
                <a:solidFill>
                  <a:srgbClr val="000000"/>
                </a:solidFill>
                <a:ea typeface="Arial Unicode MS" panose="020B0604020202020204" pitchFamily="34" charset="-128"/>
              </a:rPr>
              <a:t>какую </a:t>
            </a:r>
            <a:r>
              <a:rPr lang="ru-RU" sz="1100" dirty="0" smtClean="0">
                <a:solidFill>
                  <a:srgbClr val="000000"/>
                </a:solidFill>
                <a:ea typeface="Arial Unicode MS" panose="020B0604020202020204" pitchFamily="34" charset="-128"/>
              </a:rPr>
              <a:t>проблему конечного потребителя </a:t>
            </a:r>
            <a:r>
              <a:rPr lang="ru-RU" sz="1100" dirty="0">
                <a:solidFill>
                  <a:srgbClr val="000000"/>
                </a:solidFill>
                <a:ea typeface="Arial Unicode MS" panose="020B0604020202020204" pitchFamily="34" charset="-128"/>
              </a:rPr>
              <a:t>решает </a:t>
            </a:r>
            <a:r>
              <a:rPr lang="ru-RU" sz="1100" dirty="0" smtClean="0">
                <a:solidFill>
                  <a:srgbClr val="000000"/>
                </a:solidFill>
                <a:ea typeface="Arial Unicode MS" panose="020B0604020202020204" pitchFamily="34" charset="-128"/>
              </a:rPr>
              <a:t>проект, опишите профиль целевого клиента. Не используйте сложные профессиональные термины</a:t>
            </a:r>
            <a:r>
              <a:rPr lang="en-US" sz="1100" dirty="0" smtClean="0">
                <a:solidFill>
                  <a:prstClr val="black"/>
                </a:solidFill>
              </a:rPr>
              <a:t>]</a:t>
            </a:r>
          </a:p>
          <a:p>
            <a:pPr algn="just"/>
            <a:endParaRPr lang="en-US" sz="800" dirty="0">
              <a:solidFill>
                <a:prstClr val="black"/>
              </a:solidFill>
              <a:effectLst/>
              <a:ea typeface="Arial Unicode MS" panose="020B0604020202020204" pitchFamily="34" charset="-128"/>
            </a:endParaRPr>
          </a:p>
          <a:p>
            <a:pPr algn="just"/>
            <a:r>
              <a:rPr lang="en-US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III</a:t>
            </a:r>
            <a:r>
              <a:rPr lang="ru-RU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: Решение / Продукт</a:t>
            </a:r>
            <a:endParaRPr lang="it-IT" sz="1400" b="1" dirty="0" smtClean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lvl="0" algn="just"/>
            <a:r>
              <a:rPr lang="en-US" sz="1100" dirty="0" smtClean="0">
                <a:solidFill>
                  <a:prstClr val="black"/>
                </a:solidFill>
              </a:rPr>
              <a:t>[</a:t>
            </a:r>
            <a:r>
              <a:rPr lang="ru-RU" sz="1100" dirty="0" smtClean="0">
                <a:solidFill>
                  <a:prstClr val="black"/>
                </a:solidFill>
              </a:rPr>
              <a:t>Опишите, как вы планируете решить проблему или использовать возможность. Сфокусируйтесь на описании стоимостного предложения и преимуществах для потребителя.</a:t>
            </a:r>
            <a:r>
              <a:rPr lang="en-US" sz="1100" dirty="0" smtClean="0">
                <a:solidFill>
                  <a:prstClr val="black"/>
                </a:solidFill>
              </a:rPr>
              <a:t>]</a:t>
            </a:r>
            <a:endParaRPr lang="it-IT" sz="1100" dirty="0">
              <a:solidFill>
                <a:prstClr val="black"/>
              </a:solidFill>
            </a:endParaRPr>
          </a:p>
          <a:p>
            <a:pPr algn="just"/>
            <a:endParaRPr lang="it-IT" sz="800" dirty="0" smtClean="0">
              <a:effectLst/>
              <a:ea typeface="Arial Unicode MS" panose="020B0604020202020204" pitchFamily="34" charset="-128"/>
            </a:endParaRPr>
          </a:p>
          <a:p>
            <a:pPr algn="just"/>
            <a:r>
              <a:rPr lang="en-US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IV</a:t>
            </a:r>
            <a:r>
              <a:rPr lang="ru-RU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: Бизнес модель</a:t>
            </a:r>
            <a:endParaRPr lang="it-IT" sz="1400" b="1" dirty="0" smtClean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lvl="0" algn="just"/>
            <a:r>
              <a:rPr lang="en-US" sz="1100" dirty="0" smtClean="0">
                <a:solidFill>
                  <a:prstClr val="black"/>
                </a:solidFill>
              </a:rPr>
              <a:t>[</a:t>
            </a:r>
            <a:r>
              <a:rPr lang="ru-RU" sz="1100" dirty="0" smtClean="0">
                <a:solidFill>
                  <a:prstClr val="black"/>
                </a:solidFill>
              </a:rPr>
              <a:t>Опишите схему продаж продукта / услуги, ожидаемый уровень </a:t>
            </a:r>
            <a:r>
              <a:rPr lang="ru-RU" sz="1100" dirty="0" err="1" smtClean="0">
                <a:solidFill>
                  <a:prstClr val="black"/>
                </a:solidFill>
              </a:rPr>
              <a:t>маржинальности</a:t>
            </a:r>
            <a:r>
              <a:rPr lang="en-US" sz="1100" dirty="0" smtClean="0">
                <a:solidFill>
                  <a:prstClr val="black"/>
                </a:solidFill>
              </a:rPr>
              <a:t>.]</a:t>
            </a:r>
            <a:endParaRPr lang="it-IT" sz="1100" dirty="0">
              <a:solidFill>
                <a:prstClr val="black"/>
              </a:solidFill>
            </a:endParaRPr>
          </a:p>
          <a:p>
            <a:pPr algn="just"/>
            <a:endParaRPr lang="it-IT" sz="800" dirty="0" smtClean="0">
              <a:effectLst/>
              <a:ea typeface="Arial Unicode MS" panose="020B0604020202020204" pitchFamily="34" charset="-128"/>
            </a:endParaRPr>
          </a:p>
          <a:p>
            <a:pPr algn="just"/>
            <a:r>
              <a:rPr lang="en-US" sz="1400" b="1" dirty="0">
                <a:solidFill>
                  <a:schemeClr val="tx2"/>
                </a:solidFill>
                <a:latin typeface="Tw Cen MT" panose="020B0602020104020603" pitchFamily="34" charset="0"/>
              </a:rPr>
              <a:t>V</a:t>
            </a:r>
            <a:r>
              <a:rPr lang="ru-RU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: Рынок</a:t>
            </a:r>
            <a:endParaRPr lang="it-IT" sz="1400" b="1" dirty="0" smtClean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lvl="0" algn="just"/>
            <a:r>
              <a:rPr lang="en-US" sz="1100" dirty="0" smtClean="0">
                <a:solidFill>
                  <a:prstClr val="black"/>
                </a:solidFill>
              </a:rPr>
              <a:t>[</a:t>
            </a:r>
            <a:r>
              <a:rPr lang="ru-RU" sz="1100" dirty="0" smtClean="0">
                <a:solidFill>
                  <a:prstClr val="black"/>
                </a:solidFill>
              </a:rPr>
              <a:t>Опишите целевой рынок, его текущий и прогнозируемый размер, темпы роста, укажите ожидаемую долю на рынке.</a:t>
            </a:r>
            <a:r>
              <a:rPr lang="en-US" sz="1100" dirty="0" smtClean="0">
                <a:solidFill>
                  <a:prstClr val="black"/>
                </a:solidFill>
              </a:rPr>
              <a:t>]</a:t>
            </a:r>
            <a:endParaRPr lang="it-IT" sz="1100" dirty="0">
              <a:solidFill>
                <a:prstClr val="black"/>
              </a:solidFill>
            </a:endParaRPr>
          </a:p>
          <a:p>
            <a:pPr algn="just"/>
            <a:endParaRPr lang="it-IT" sz="800" dirty="0" smtClean="0">
              <a:effectLst/>
              <a:ea typeface="Arial Unicode MS" panose="020B0604020202020204" pitchFamily="34" charset="-128"/>
            </a:endParaRPr>
          </a:p>
          <a:p>
            <a:pPr algn="just"/>
            <a:r>
              <a:rPr lang="en-US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VI</a:t>
            </a:r>
            <a:r>
              <a:rPr lang="ru-RU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: Конкуренты</a:t>
            </a:r>
            <a:endParaRPr lang="it-IT" sz="1400" b="1" dirty="0" smtClean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lvl="0" algn="just"/>
            <a:r>
              <a:rPr lang="en-US" sz="1100" dirty="0" smtClean="0">
                <a:solidFill>
                  <a:prstClr val="black"/>
                </a:solidFill>
              </a:rPr>
              <a:t>[</a:t>
            </a:r>
            <a:r>
              <a:rPr lang="ru-RU" sz="1100" dirty="0" smtClean="0">
                <a:solidFill>
                  <a:prstClr val="black"/>
                </a:solidFill>
              </a:rPr>
              <a:t>Укажите ваших основных конкурентов, как действующие компании, так и </a:t>
            </a:r>
            <a:r>
              <a:rPr lang="ru-RU" sz="1100" dirty="0" err="1" smtClean="0">
                <a:solidFill>
                  <a:prstClr val="black"/>
                </a:solidFill>
              </a:rPr>
              <a:t>стартапы</a:t>
            </a:r>
            <a:r>
              <a:rPr lang="ru-RU" sz="1100" dirty="0" smtClean="0">
                <a:solidFill>
                  <a:prstClr val="black"/>
                </a:solidFill>
              </a:rPr>
              <a:t>. Опишите ключевые внешние для проекта риски.</a:t>
            </a:r>
            <a:r>
              <a:rPr lang="en-US" sz="1100" dirty="0" smtClean="0">
                <a:solidFill>
                  <a:prstClr val="black"/>
                </a:solidFill>
              </a:rPr>
              <a:t>]</a:t>
            </a:r>
            <a:endParaRPr lang="it-IT" sz="1100" dirty="0">
              <a:solidFill>
                <a:prstClr val="black"/>
              </a:solidFill>
            </a:endParaRPr>
          </a:p>
          <a:p>
            <a:pPr algn="just"/>
            <a:endParaRPr lang="it-IT" sz="800" dirty="0" smtClean="0">
              <a:effectLst/>
              <a:ea typeface="Arial Unicode MS" panose="020B0604020202020204" pitchFamily="34" charset="-128"/>
            </a:endParaRPr>
          </a:p>
          <a:p>
            <a:pPr lvl="0" algn="just"/>
            <a:r>
              <a:rPr lang="en-US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VII</a:t>
            </a:r>
            <a:r>
              <a:rPr lang="ru-RU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: Конкурентные преимущества</a:t>
            </a:r>
            <a:endParaRPr lang="it-IT" sz="1400" b="1" dirty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lvl="0" algn="just"/>
            <a:r>
              <a:rPr lang="en-US" sz="1100" dirty="0" smtClean="0">
                <a:solidFill>
                  <a:prstClr val="black"/>
                </a:solidFill>
              </a:rPr>
              <a:t>[</a:t>
            </a:r>
            <a:r>
              <a:rPr lang="ru-RU" sz="1100" dirty="0" smtClean="0">
                <a:solidFill>
                  <a:prstClr val="black"/>
                </a:solidFill>
              </a:rPr>
              <a:t>Опишите ваши основные конкурентные преимущества и опишите барьеры входа.</a:t>
            </a:r>
            <a:r>
              <a:rPr lang="en-US" sz="1100" dirty="0" smtClean="0">
                <a:solidFill>
                  <a:prstClr val="black"/>
                </a:solidFill>
              </a:rPr>
              <a:t>]</a:t>
            </a:r>
            <a:endParaRPr lang="it-IT" sz="1100" dirty="0">
              <a:solidFill>
                <a:prstClr val="black"/>
              </a:solidFill>
            </a:endParaRPr>
          </a:p>
          <a:p>
            <a:pPr algn="just"/>
            <a:endParaRPr lang="it-IT" sz="800" dirty="0" smtClean="0">
              <a:effectLst/>
              <a:ea typeface="Arial Unicode MS" panose="020B0604020202020204" pitchFamily="34" charset="-128"/>
            </a:endParaRPr>
          </a:p>
          <a:p>
            <a:pPr lvl="0" algn="just"/>
            <a:r>
              <a:rPr lang="en-US" sz="1400" b="1" dirty="0" smtClean="0">
                <a:solidFill>
                  <a:schemeClr val="tx2"/>
                </a:solidFill>
                <a:latin typeface="Tw Cen MT" panose="020B0602020104020603" pitchFamily="34" charset="0"/>
                <a:ea typeface="Times New Roman" panose="02020603050405020304" pitchFamily="18" charset="0"/>
              </a:rPr>
              <a:t>VIII</a:t>
            </a:r>
            <a:r>
              <a:rPr lang="ru-RU" sz="1400" b="1" dirty="0" smtClean="0">
                <a:solidFill>
                  <a:schemeClr val="tx2"/>
                </a:solidFill>
                <a:latin typeface="Tw Cen MT" panose="020B0602020104020603" pitchFamily="34" charset="0"/>
                <a:ea typeface="Times New Roman" panose="02020603050405020304" pitchFamily="18" charset="0"/>
              </a:rPr>
              <a:t>: Стратегия выхода на рынок</a:t>
            </a:r>
            <a:endParaRPr lang="it-IT" sz="1400" b="1" dirty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lvl="0" algn="just"/>
            <a:r>
              <a:rPr lang="en-US" sz="1100" dirty="0" smtClean="0">
                <a:solidFill>
                  <a:prstClr val="black"/>
                </a:solidFill>
              </a:rPr>
              <a:t>[</a:t>
            </a:r>
            <a:r>
              <a:rPr lang="ru-RU" sz="1100" dirty="0" smtClean="0">
                <a:solidFill>
                  <a:prstClr val="black"/>
                </a:solidFill>
              </a:rPr>
              <a:t>Опишите ваши планы по маркетингу, развитию партнерских отношений в части продаж. Укажите целевые показатели и сроки в части продаж.</a:t>
            </a:r>
            <a:r>
              <a:rPr lang="en-US" sz="1100" dirty="0" smtClean="0">
                <a:solidFill>
                  <a:prstClr val="black"/>
                </a:solidFill>
              </a:rPr>
              <a:t>]</a:t>
            </a:r>
          </a:p>
          <a:p>
            <a:pPr lvl="0" algn="just"/>
            <a:endParaRPr lang="en-US" sz="1100" dirty="0">
              <a:solidFill>
                <a:prstClr val="black"/>
              </a:solidFill>
            </a:endParaRPr>
          </a:p>
          <a:p>
            <a:pPr lvl="0" algn="just"/>
            <a:r>
              <a:rPr lang="en-US" sz="1400" b="1" dirty="0" smtClean="0">
                <a:solidFill>
                  <a:schemeClr val="tx2"/>
                </a:solidFill>
                <a:latin typeface="Tw Cen MT" panose="020B0602020104020603" pitchFamily="34" charset="0"/>
                <a:ea typeface="Times New Roman" panose="02020603050405020304" pitchFamily="18" charset="0"/>
              </a:rPr>
              <a:t>IX</a:t>
            </a:r>
            <a:r>
              <a:rPr lang="ru-RU" sz="1400" b="1" dirty="0" smtClean="0">
                <a:solidFill>
                  <a:schemeClr val="tx2"/>
                </a:solidFill>
                <a:latin typeface="Tw Cen MT" panose="020B0602020104020603" pitchFamily="34" charset="0"/>
                <a:ea typeface="Times New Roman" panose="02020603050405020304" pitchFamily="18" charset="0"/>
              </a:rPr>
              <a:t>: Достигнутые результаты</a:t>
            </a:r>
            <a:endParaRPr lang="it-IT" sz="1400" b="1" dirty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lvl="0" algn="just"/>
            <a:r>
              <a:rPr lang="en-US" sz="1100" dirty="0" smtClean="0">
                <a:solidFill>
                  <a:prstClr val="black"/>
                </a:solidFill>
              </a:rPr>
              <a:t>[</a:t>
            </a:r>
            <a:r>
              <a:rPr lang="ru-RU" sz="1100" dirty="0" smtClean="0">
                <a:solidFill>
                  <a:prstClr val="black"/>
                </a:solidFill>
              </a:rPr>
              <a:t>Укажите ваши ключевые достижения с момента старта проекта до текущего момента. Например, значимые результаты НИОКР, количество клиентов, пользователей и пр.</a:t>
            </a:r>
            <a:r>
              <a:rPr lang="en-US" sz="1100" dirty="0" smtClean="0">
                <a:solidFill>
                  <a:prstClr val="black"/>
                </a:solidFill>
              </a:rPr>
              <a:t>]</a:t>
            </a:r>
            <a:endParaRPr lang="en-US" sz="1100" dirty="0" smtClean="0">
              <a:solidFill>
                <a:prstClr val="black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55642" y="1425549"/>
            <a:ext cx="2003898" cy="7684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1100" b="1" dirty="0" smtClean="0">
                <a:solidFill>
                  <a:schemeClr val="bg1"/>
                </a:solidFill>
                <a:effectLst/>
                <a:latin typeface="Tw Cen MT" panose="020B0602020104020603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КОНТАКТНАЯ ИНФОРМАЦИЯ</a:t>
            </a:r>
            <a:endParaRPr lang="en-US" sz="1100" b="1" dirty="0" smtClean="0">
              <a:solidFill>
                <a:schemeClr val="bg1"/>
              </a:solidFill>
              <a:effectLst/>
              <a:latin typeface="Tw Cen MT" panose="020B0602020104020603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</a:pPr>
            <a:r>
              <a:rPr lang="ru-RU" sz="1100" dirty="0" smtClean="0">
                <a:solidFill>
                  <a:schemeClr val="bg1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Наименование компании</a:t>
            </a:r>
            <a:endParaRPr lang="en-US" sz="1100" dirty="0" smtClean="0">
              <a:solidFill>
                <a:schemeClr val="bg1"/>
              </a:solidFill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ru-RU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Адрес</a:t>
            </a: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/>
            </a:r>
            <a:b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ru-RU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Телефон</a:t>
            </a:r>
          </a:p>
          <a:p>
            <a:pPr lvl="0">
              <a:spcAft>
                <a:spcPts val="0"/>
              </a:spcAft>
            </a:pPr>
            <a:r>
              <a:rPr lang="ru-RU" sz="1100" dirty="0" smtClean="0">
                <a:solidFill>
                  <a:schemeClr val="bg1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Сайт</a:t>
            </a:r>
          </a:p>
          <a:p>
            <a:pPr lvl="0">
              <a:spcAft>
                <a:spcPts val="0"/>
              </a:spcAft>
            </a:pP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E-mail</a:t>
            </a:r>
            <a:endParaRPr lang="it-IT" sz="1100" dirty="0" smtClean="0">
              <a:solidFill>
                <a:schemeClr val="bg1"/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114300" indent="-114300" algn="just">
              <a:spcAft>
                <a:spcPts val="0"/>
              </a:spcAft>
            </a:pP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it-IT" sz="1100" dirty="0" smtClean="0">
              <a:solidFill>
                <a:schemeClr val="bg1"/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spcAft>
                <a:spcPts val="200"/>
              </a:spcAft>
            </a:pPr>
            <a:r>
              <a:rPr lang="ru-RU" sz="1000" b="1" dirty="0" smtClean="0">
                <a:solidFill>
                  <a:schemeClr val="bg1"/>
                </a:solidFill>
                <a:effectLst/>
                <a:latin typeface="Tw Cen MT" panose="020B0602020104020603" pitchFamily="34" charset="0"/>
                <a:ea typeface="MS Mincho" panose="02020609040205080304" pitchFamily="49" charset="-128"/>
              </a:rPr>
              <a:t>ФИНАНСОВАЯ ИНФОРМАЦИЯ</a:t>
            </a:r>
            <a:endParaRPr lang="it-IT" sz="1000" b="1" dirty="0" smtClean="0">
              <a:solidFill>
                <a:schemeClr val="bg1"/>
              </a:solidFill>
              <a:effectLst/>
              <a:latin typeface="Tw Cen MT" panose="020B0602020104020603" pitchFamily="34" charset="0"/>
              <a:ea typeface="MS Mincho" panose="02020609040205080304" pitchFamily="49" charset="-128"/>
            </a:endParaRPr>
          </a:p>
          <a:p>
            <a:pPr lvl="0">
              <a:spcAft>
                <a:spcPts val="0"/>
              </a:spcAft>
            </a:pPr>
            <a:r>
              <a:rPr lang="ru-RU" sz="1100" b="1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Стадия проекта</a:t>
            </a: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: MVP / TRL</a:t>
            </a:r>
            <a:endParaRPr lang="it-IT" sz="1100" dirty="0" smtClean="0">
              <a:solidFill>
                <a:schemeClr val="bg1"/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ru-RU" sz="1100" b="1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Текущие инвестиции</a:t>
            </a: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: </a:t>
            </a:r>
            <a:r>
              <a:rPr lang="ru-RU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3</a:t>
            </a: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60</a:t>
            </a:r>
            <a:r>
              <a:rPr lang="ru-RU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млн руб.</a:t>
            </a:r>
            <a:endParaRPr lang="it-IT" sz="1100" dirty="0" smtClean="0">
              <a:solidFill>
                <a:schemeClr val="bg1"/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ru-RU" sz="1100" b="1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Ежемесячные расходы</a:t>
            </a: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: </a:t>
            </a:r>
            <a:r>
              <a:rPr lang="ru-RU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1</a:t>
            </a: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0</a:t>
            </a:r>
            <a:r>
              <a:rPr lang="ru-RU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млн руб.</a:t>
            </a:r>
            <a:endParaRPr lang="it-IT" sz="1100" dirty="0" smtClean="0">
              <a:solidFill>
                <a:schemeClr val="bg1"/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ru-RU" sz="1100" b="1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Необходимые инвестиции</a:t>
            </a: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: </a:t>
            </a:r>
            <a:r>
              <a:rPr lang="ru-RU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40</a:t>
            </a: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0</a:t>
            </a:r>
            <a:r>
              <a:rPr lang="ru-RU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млн руб.</a:t>
            </a:r>
            <a:endParaRPr lang="en-US" sz="1100" dirty="0" smtClean="0">
              <a:solidFill>
                <a:schemeClr val="bg1"/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171450" lvl="0" indent="-1714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100" dirty="0" smtClean="0">
              <a:solidFill>
                <a:schemeClr val="bg1"/>
              </a:solidFill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ru-RU" sz="1100" b="1" dirty="0" smtClean="0">
                <a:solidFill>
                  <a:schemeClr val="bg1"/>
                </a:solidFill>
                <a:latin typeface="Tw Cen MT" panose="020B0602020104020603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НА ЧТО НУЖНЫ ДЕНЬГИ</a:t>
            </a:r>
            <a:endParaRPr lang="en-US" sz="1100" b="1" dirty="0" smtClean="0">
              <a:solidFill>
                <a:schemeClr val="bg1"/>
              </a:solidFill>
              <a:latin typeface="Tw Cen MT" panose="020B0602020104020603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/>
            <a:r>
              <a:rPr lang="ru-RU" sz="1100" dirty="0" smtClean="0">
                <a:solidFill>
                  <a:schemeClr val="bg1"/>
                </a:solidFill>
              </a:rPr>
              <a:t>Развитие продукта 100 млн руб.</a:t>
            </a:r>
            <a:endParaRPr lang="en-US" sz="1100" dirty="0" smtClean="0">
              <a:solidFill>
                <a:schemeClr val="bg1"/>
              </a:solidFill>
            </a:endParaRPr>
          </a:p>
          <a:p>
            <a:pPr algn="just"/>
            <a:r>
              <a:rPr lang="ru-RU" sz="1100" dirty="0" smtClean="0">
                <a:solidFill>
                  <a:schemeClr val="bg1"/>
                </a:solidFill>
              </a:rPr>
              <a:t>Маркетинг / продажи 150 млн руб.</a:t>
            </a:r>
            <a:endParaRPr lang="en-US" sz="1100" dirty="0" smtClean="0">
              <a:solidFill>
                <a:schemeClr val="bg1"/>
              </a:solidFill>
            </a:endParaRPr>
          </a:p>
          <a:p>
            <a:pPr algn="just"/>
            <a:r>
              <a:rPr lang="ru-RU" sz="1100" dirty="0" smtClean="0">
                <a:solidFill>
                  <a:schemeClr val="bg1"/>
                </a:solidFill>
              </a:rPr>
              <a:t>Операционные расходы 100 млн руб.</a:t>
            </a:r>
            <a:endParaRPr lang="en-US" sz="1100" dirty="0" smtClean="0">
              <a:solidFill>
                <a:schemeClr val="bg1"/>
              </a:solidFill>
            </a:endParaRPr>
          </a:p>
          <a:p>
            <a:pPr algn="just"/>
            <a:r>
              <a:rPr lang="ru-RU" sz="1100" dirty="0" smtClean="0">
                <a:solidFill>
                  <a:schemeClr val="bg1"/>
                </a:solidFill>
              </a:rPr>
              <a:t>Юридические расходы и прочее 50 млн руб.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endParaRPr lang="it-IT" sz="1100" dirty="0">
              <a:solidFill>
                <a:schemeClr val="bg1"/>
              </a:solidFill>
            </a:endParaRPr>
          </a:p>
          <a:p>
            <a:pPr marL="171450" lvl="0" indent="-1714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it-IT" sz="1100" dirty="0" smtClean="0">
              <a:solidFill>
                <a:schemeClr val="bg1"/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114300" indent="-114300" algn="just">
              <a:spcAft>
                <a:spcPts val="0"/>
              </a:spcAft>
            </a:pPr>
            <a:r>
              <a:rPr lang="en-US" sz="1100" dirty="0" smtClean="0">
                <a:solidFill>
                  <a:schemeClr val="bg1"/>
                </a:solidFill>
                <a:effectLst/>
                <a:latin typeface="Tw Cen MT" panose="020B0602020104020603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r>
              <a:rPr lang="ru-RU" sz="1100" b="1" dirty="0" smtClean="0">
                <a:solidFill>
                  <a:schemeClr val="bg1"/>
                </a:solidFill>
                <a:latin typeface="Tw Cen MT" panose="020B0602020104020603" pitchFamily="34" charset="0"/>
                <a:ea typeface="MS Mincho" panose="02020609040205080304" pitchFamily="49" charset="-128"/>
              </a:rPr>
              <a:t>КОМАНДА</a:t>
            </a:r>
            <a:r>
              <a:rPr lang="en-US" sz="1100" b="1" dirty="0" smtClean="0">
                <a:solidFill>
                  <a:schemeClr val="bg1"/>
                </a:solidFill>
                <a:latin typeface="Tw Cen MT" panose="020B0602020104020603" pitchFamily="34" charset="0"/>
                <a:ea typeface="MS Mincho" panose="02020609040205080304" pitchFamily="49" charset="-128"/>
              </a:rPr>
              <a:t>  </a:t>
            </a:r>
            <a:endParaRPr lang="it-IT" sz="1100" b="1" dirty="0" smtClean="0">
              <a:solidFill>
                <a:schemeClr val="bg1"/>
              </a:solidFill>
              <a:effectLst/>
              <a:latin typeface="Tw Cen MT" panose="020B0602020104020603" pitchFamily="34" charset="0"/>
              <a:ea typeface="MS Mincho" panose="02020609040205080304" pitchFamily="49" charset="-128"/>
            </a:endParaRPr>
          </a:p>
          <a:p>
            <a:pPr marL="171450" lvl="0" indent="-1714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b="1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CEO </a:t>
            </a:r>
            <a:r>
              <a:rPr lang="ru-RU" sz="1100" b="1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и</a:t>
            </a:r>
            <a:r>
              <a:rPr lang="en-US" sz="1100" b="1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ru-RU" sz="1100" b="1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со-основатель</a:t>
            </a: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: </a:t>
            </a:r>
            <a:r>
              <a:rPr lang="ru-RU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Иван Иванов</a:t>
            </a: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r>
              <a:rPr lang="ru-RU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Серийный предприниматель.</a:t>
            </a: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15</a:t>
            </a:r>
            <a:r>
              <a:rPr lang="ru-RU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лет опыта в технологических </a:t>
            </a:r>
            <a:r>
              <a:rPr lang="ru-RU" sz="1100" dirty="0" err="1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стартапах</a:t>
            </a: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r>
              <a:rPr lang="ru-RU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Работал в____.</a:t>
            </a:r>
            <a:endParaRPr lang="it-IT" sz="1100" dirty="0" smtClean="0">
              <a:solidFill>
                <a:schemeClr val="bg1"/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171450" lvl="0" indent="-1714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b="1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COO </a:t>
            </a:r>
            <a:r>
              <a:rPr lang="ru-RU" sz="1100" b="1" dirty="0" smtClean="0">
                <a:solidFill>
                  <a:schemeClr val="bg1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и со-основатель</a:t>
            </a: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:</a:t>
            </a:r>
            <a:r>
              <a:rPr lang="ru-RU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Пётр Петров</a:t>
            </a: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r>
              <a:rPr lang="ru-RU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10+ опыта работы в таких компаниях, как___. </a:t>
            </a:r>
            <a:endParaRPr lang="it-IT" sz="1100" dirty="0" smtClean="0">
              <a:solidFill>
                <a:schemeClr val="bg1"/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171450" lvl="0" indent="-1714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b="1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CTO</a:t>
            </a: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:</a:t>
            </a:r>
            <a:r>
              <a:rPr lang="ru-RU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Андрей Андреев</a:t>
            </a: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r>
              <a:rPr lang="ru-RU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15+ лет опыта работы в таких компаниях, как____.</a:t>
            </a:r>
            <a:endParaRPr lang="it-IT" sz="1100" dirty="0" smtClean="0">
              <a:solidFill>
                <a:schemeClr val="bg1"/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ts val="1200"/>
              </a:lnSpc>
              <a:spcAft>
                <a:spcPts val="600"/>
              </a:spcAft>
              <a:tabLst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</a:pP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it-IT" sz="1100" dirty="0" smtClean="0">
              <a:solidFill>
                <a:schemeClr val="bg1"/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spcAft>
                <a:spcPts val="200"/>
              </a:spcAft>
            </a:pPr>
            <a:r>
              <a:rPr lang="ru-RU" sz="1100" b="1" dirty="0" smtClean="0">
                <a:solidFill>
                  <a:schemeClr val="bg1"/>
                </a:solidFill>
                <a:effectLst/>
                <a:latin typeface="Tw Cen MT" panose="020B0602020104020603" pitchFamily="34" charset="0"/>
                <a:ea typeface="MS Mincho" panose="02020609040205080304" pitchFamily="49" charset="-128"/>
              </a:rPr>
              <a:t>КОНСУЛЬТАНТЫ</a:t>
            </a:r>
            <a:endParaRPr lang="it-IT" sz="1100" b="1" dirty="0" smtClean="0">
              <a:solidFill>
                <a:schemeClr val="bg1"/>
              </a:solidFill>
              <a:effectLst/>
              <a:latin typeface="Tw Cen MT" panose="020B0602020104020603" pitchFamily="34" charset="0"/>
              <a:ea typeface="MS Mincho" panose="02020609040205080304" pitchFamily="49" charset="-128"/>
            </a:endParaRPr>
          </a:p>
          <a:p>
            <a:pPr marL="171450" lvl="0" indent="-1714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chemeClr val="bg1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Сергей Сергеев</a:t>
            </a: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, </a:t>
            </a:r>
            <a:r>
              <a:rPr lang="ru-RU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со-основатель____</a:t>
            </a:r>
            <a:endParaRPr lang="it-IT" sz="1100" dirty="0" smtClean="0">
              <a:solidFill>
                <a:schemeClr val="bg1"/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171450" lvl="0" indent="-1714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chemeClr val="bg1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Михаил Михайлов</a:t>
            </a:r>
            <a:r>
              <a:rPr lang="en-US" sz="1100" dirty="0" smtClean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, CEO___</a:t>
            </a:r>
            <a:endParaRPr lang="it-IT" sz="1100" dirty="0" smtClean="0">
              <a:solidFill>
                <a:schemeClr val="bg1"/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97400"/>
              </p:ext>
            </p:extLst>
          </p:nvPr>
        </p:nvGraphicFramePr>
        <p:xfrm>
          <a:off x="2256813" y="8849139"/>
          <a:ext cx="4442446" cy="73336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{7E9639D4-E3E2-4D34-9284-5A2195B3D0D7}</a:tableStyleId>
              </a:tblPr>
              <a:tblGrid>
                <a:gridCol w="1482046"/>
                <a:gridCol w="986800"/>
                <a:gridCol w="986800"/>
                <a:gridCol w="986800"/>
              </a:tblGrid>
              <a:tr h="1769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w Cen MT" panose="020B0602020104020603" pitchFamily="34" charset="0"/>
                        </a:rPr>
                        <a:t>Финансы</a:t>
                      </a:r>
                      <a:r>
                        <a:rPr lang="en-US" sz="1400" dirty="0" smtClean="0">
                          <a:effectLst/>
                          <a:latin typeface="Tw Cen MT" panose="020B0602020104020603" pitchFamily="34" charset="0"/>
                        </a:rPr>
                        <a:t> </a:t>
                      </a:r>
                      <a:r>
                        <a:rPr lang="en-US" sz="900" dirty="0" smtClean="0">
                          <a:effectLst/>
                          <a:latin typeface="Tw Cen MT" panose="020B0602020104020603" pitchFamily="34" charset="0"/>
                        </a:rPr>
                        <a:t>(</a:t>
                      </a:r>
                      <a:r>
                        <a:rPr lang="ru-RU" sz="900" i="1" dirty="0" smtClean="0">
                          <a:effectLst/>
                          <a:latin typeface="Tw Cen MT" panose="020B0602020104020603" pitchFamily="34" charset="0"/>
                        </a:rPr>
                        <a:t>тыс.</a:t>
                      </a:r>
                      <a:r>
                        <a:rPr lang="ru-RU" sz="900" i="1" baseline="0" dirty="0" smtClean="0">
                          <a:effectLst/>
                          <a:latin typeface="Tw Cen MT" panose="020B0602020104020603" pitchFamily="34" charset="0"/>
                        </a:rPr>
                        <a:t> р</a:t>
                      </a:r>
                      <a:r>
                        <a:rPr lang="ru-RU" sz="900" i="1" dirty="0" smtClean="0">
                          <a:effectLst/>
                          <a:latin typeface="Tw Cen MT" panose="020B0602020104020603" pitchFamily="34" charset="0"/>
                        </a:rPr>
                        <a:t>уб.</a:t>
                      </a:r>
                      <a:r>
                        <a:rPr lang="en-US" sz="900" i="1" dirty="0" smtClean="0">
                          <a:effectLst/>
                          <a:latin typeface="Tw Cen MT" panose="020B0602020104020603" pitchFamily="34" charset="0"/>
                        </a:rPr>
                        <a:t>)</a:t>
                      </a:r>
                      <a:endParaRPr lang="it-IT" sz="900" i="1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Tw Cen MT" panose="020B0602020104020603" pitchFamily="34" charset="0"/>
                        </a:rPr>
                        <a:t>2</a:t>
                      </a:r>
                      <a:r>
                        <a:rPr lang="ru-RU" sz="1100" b="0" dirty="0" smtClean="0">
                          <a:effectLst/>
                          <a:latin typeface="Tw Cen MT" panose="020B0602020104020603" pitchFamily="34" charset="0"/>
                        </a:rPr>
                        <a:t>020</a:t>
                      </a:r>
                      <a:endParaRPr lang="it-IT" sz="1100" b="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Tw Cen MT" panose="020B0602020104020603" pitchFamily="34" charset="0"/>
                        </a:rPr>
                        <a:t>20</a:t>
                      </a:r>
                      <a:r>
                        <a:rPr lang="ru-RU" sz="1100" b="0" dirty="0" smtClean="0">
                          <a:effectLst/>
                          <a:latin typeface="Tw Cen MT" panose="020B0602020104020603" pitchFamily="34" charset="0"/>
                        </a:rPr>
                        <a:t>21</a:t>
                      </a:r>
                      <a:endParaRPr lang="it-IT" sz="1100" b="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Tw Cen MT" panose="020B0602020104020603" pitchFamily="34" charset="0"/>
                        </a:rPr>
                        <a:t>20</a:t>
                      </a:r>
                      <a:r>
                        <a:rPr lang="ru-RU" sz="1100" b="0" dirty="0" smtClean="0">
                          <a:effectLst/>
                          <a:latin typeface="Tw Cen MT" panose="020B0602020104020603" pitchFamily="34" charset="0"/>
                        </a:rPr>
                        <a:t>22</a:t>
                      </a:r>
                      <a:endParaRPr lang="it-IT" sz="1100" b="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1733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Выручка</a:t>
                      </a:r>
                      <a:endParaRPr lang="it-IT" sz="11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1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.</a:t>
                      </a: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</a:t>
                      </a:r>
                      <a:endParaRPr lang="it-IT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1</a:t>
                      </a: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.</a:t>
                      </a: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</a:t>
                      </a:r>
                      <a:endParaRPr lang="it-IT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50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.</a:t>
                      </a: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</a:t>
                      </a:r>
                      <a:endParaRPr lang="it-IT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33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Затраты</a:t>
                      </a:r>
                      <a:endParaRPr lang="it-IT" sz="11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50800" cmpd="dbl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1.1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00</a:t>
                      </a:r>
                      <a:endParaRPr lang="it-IT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50800" cmpd="dbl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8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.680</a:t>
                      </a:r>
                      <a:endParaRPr lang="it-IT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50800" cmpd="dbl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30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.</a:t>
                      </a: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</a:t>
                      </a:r>
                      <a:endParaRPr lang="it-IT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50800" cmpd="dbl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33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EBITDA</a:t>
                      </a:r>
                      <a:endParaRPr lang="it-IT" sz="11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50800" cmpd="dbl"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3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85</a:t>
                      </a:r>
                      <a:endParaRPr lang="it-IT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50800" cmpd="dbl"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3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.600</a:t>
                      </a:r>
                      <a:endParaRPr lang="it-IT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50800" cmpd="dbl"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22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.0</a:t>
                      </a: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</a:t>
                      </a:r>
                      <a:endParaRPr lang="it-IT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50800" cmpd="dbl"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2"/>
          <a:srcRect l="21416" t="4" b="-34312"/>
          <a:stretch/>
        </p:blipFill>
        <p:spPr>
          <a:xfrm>
            <a:off x="146303" y="1301869"/>
            <a:ext cx="1993781" cy="161171"/>
          </a:xfrm>
          <a:prstGeom prst="rect">
            <a:avLst/>
          </a:prstGeom>
        </p:spPr>
      </p:pic>
      <p:grpSp>
        <p:nvGrpSpPr>
          <p:cNvPr id="5" name="Gruppo 4"/>
          <p:cNvGrpSpPr/>
          <p:nvPr/>
        </p:nvGrpSpPr>
        <p:grpSpPr>
          <a:xfrm>
            <a:off x="2237359" y="355979"/>
            <a:ext cx="4461900" cy="901259"/>
            <a:chOff x="2237359" y="355979"/>
            <a:chExt cx="4461900" cy="901259"/>
          </a:xfrm>
        </p:grpSpPr>
        <p:sp>
          <p:nvSpPr>
            <p:cNvPr id="4" name="Rectangle 3"/>
            <p:cNvSpPr/>
            <p:nvPr/>
          </p:nvSpPr>
          <p:spPr>
            <a:xfrm>
              <a:off x="2256813" y="887906"/>
              <a:ext cx="4442446" cy="36933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699765" y="887906"/>
              <a:ext cx="34435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chemeClr val="bg1"/>
                  </a:solidFill>
                  <a:latin typeface="Tw Cen MT" panose="020B0602020104020603" pitchFamily="34" charset="0"/>
                </a:rPr>
                <a:t>РЕЗЮМЕ для Инвесторов</a:t>
              </a:r>
              <a:endParaRPr lang="it-IT" b="1" i="1" dirty="0">
                <a:solidFill>
                  <a:schemeClr val="bg1"/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37359" y="355979"/>
              <a:ext cx="44618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rgbClr val="1F4E79"/>
                  </a:solidFill>
                  <a:latin typeface="Century Gothic" panose="020B0502020202020204" pitchFamily="34" charset="0"/>
                </a:rPr>
                <a:t>Название проекта</a:t>
              </a:r>
              <a:endParaRPr lang="it-IT" sz="2800" b="1" dirty="0">
                <a:solidFill>
                  <a:srgbClr val="1F4E79"/>
                </a:solidFill>
                <a:latin typeface="Century Gothic" panose="020B0502020202020204" pitchFamily="34" charset="0"/>
              </a:endParaRPr>
            </a:p>
          </p:txBody>
        </p:sp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71324" y="933054"/>
              <a:ext cx="337500" cy="303750"/>
            </a:xfrm>
            <a:prstGeom prst="rect">
              <a:avLst/>
            </a:prstGeom>
          </p:spPr>
        </p:pic>
      </p:grpSp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2"/>
          <a:srcRect l="21416" t="4" b="-34312"/>
          <a:stretch/>
        </p:blipFill>
        <p:spPr>
          <a:xfrm>
            <a:off x="136575" y="9571000"/>
            <a:ext cx="1993781" cy="161171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0" y="0"/>
            <a:ext cx="6848272" cy="9883302"/>
          </a:xfrm>
          <a:prstGeom prst="rect">
            <a:avLst/>
          </a:prstGeom>
          <a:noFill/>
          <a:ln w="38100">
            <a:solidFill>
              <a:srgbClr val="1F4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355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6187" y="1361869"/>
            <a:ext cx="2003898" cy="826851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ctangle 12"/>
          <p:cNvSpPr/>
          <p:nvPr/>
        </p:nvSpPr>
        <p:spPr>
          <a:xfrm>
            <a:off x="136187" y="175418"/>
            <a:ext cx="2003898" cy="1089177"/>
          </a:xfrm>
          <a:prstGeom prst="rect">
            <a:avLst/>
          </a:prstGeom>
          <a:ln>
            <a:solidFill>
              <a:srgbClr val="1F4E79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2"/>
                </a:solidFill>
                <a:latin typeface="Tw Cen MT" panose="020B0602020104020603" pitchFamily="34" charset="0"/>
              </a:rPr>
              <a:t>LOGO</a:t>
            </a:r>
            <a:endParaRPr lang="it-IT" dirty="0">
              <a:solidFill>
                <a:schemeClr val="tx2"/>
              </a:solidFill>
              <a:latin typeface="Tw Cen MT" panose="020B06020201040206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232098" y="1367129"/>
            <a:ext cx="4467159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X</a:t>
            </a:r>
            <a:r>
              <a:rPr lang="ru-RU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: </a:t>
            </a:r>
            <a:r>
              <a:rPr lang="ru-RU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Инициатор, заказчик-координатор </a:t>
            </a:r>
            <a:r>
              <a:rPr lang="ru-RU" sz="1400" b="1" dirty="0">
                <a:solidFill>
                  <a:schemeClr val="tx2"/>
                </a:solidFill>
                <a:latin typeface="Tw Cen MT" panose="020B0602020104020603" pitchFamily="34" charset="0"/>
              </a:rPr>
              <a:t>проекта</a:t>
            </a:r>
            <a:endParaRPr lang="en-US" sz="1400" b="1" dirty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algn="just"/>
            <a:r>
              <a:rPr lang="en-US" sz="1100" dirty="0" smtClean="0">
                <a:solidFill>
                  <a:srgbClr val="000000"/>
                </a:solidFill>
                <a:effectLst/>
                <a:ea typeface="Arial Unicode MS" panose="020B0604020202020204" pitchFamily="34" charset="-128"/>
              </a:rPr>
              <a:t>[</a:t>
            </a:r>
            <a:r>
              <a:rPr lang="ru-RU" sz="1100" dirty="0" smtClean="0">
                <a:solidFill>
                  <a:srgbClr val="000000"/>
                </a:solidFill>
                <a:effectLst/>
                <a:ea typeface="Arial Unicode MS" panose="020B0604020202020204" pitchFamily="34" charset="-128"/>
              </a:rPr>
              <a:t>Наименование инициатора, наименование заказчика-координатора. Удалите раздел, если такие роли в проекте отсутствуют.</a:t>
            </a:r>
            <a:r>
              <a:rPr lang="en-US" sz="1100" dirty="0" smtClean="0">
                <a:solidFill>
                  <a:srgbClr val="000000"/>
                </a:solidFill>
                <a:effectLst/>
                <a:ea typeface="Arial Unicode MS" panose="020B0604020202020204" pitchFamily="34" charset="-128"/>
              </a:rPr>
              <a:t>]</a:t>
            </a:r>
          </a:p>
          <a:p>
            <a:pPr algn="just"/>
            <a:endParaRPr lang="en-US" sz="800" dirty="0">
              <a:solidFill>
                <a:srgbClr val="000000"/>
              </a:solidFill>
              <a:ea typeface="Arial Unicode MS" panose="020B0604020202020204" pitchFamily="34" charset="-128"/>
            </a:endParaRPr>
          </a:p>
          <a:p>
            <a:pPr lvl="0" algn="just"/>
            <a:r>
              <a:rPr lang="en-US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XI</a:t>
            </a:r>
            <a:r>
              <a:rPr lang="ru-RU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: </a:t>
            </a:r>
            <a:r>
              <a:rPr lang="ru-RU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Исполнитель</a:t>
            </a:r>
            <a:endParaRPr lang="it-IT" sz="1400" b="1" dirty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algn="just"/>
            <a:r>
              <a:rPr lang="en-US" sz="1100" dirty="0" smtClean="0">
                <a:solidFill>
                  <a:prstClr val="black"/>
                </a:solidFill>
              </a:rPr>
              <a:t>[</a:t>
            </a:r>
            <a:r>
              <a:rPr lang="ru-RU" sz="1100" dirty="0" smtClean="0">
                <a:solidFill>
                  <a:prstClr val="black"/>
                </a:solidFill>
              </a:rPr>
              <a:t>Наименование исполнителя</a:t>
            </a:r>
            <a:r>
              <a:rPr lang="en-US" sz="1100" dirty="0" smtClean="0">
                <a:solidFill>
                  <a:prstClr val="black"/>
                </a:solidFill>
              </a:rPr>
              <a:t>]</a:t>
            </a:r>
          </a:p>
          <a:p>
            <a:pPr algn="just"/>
            <a:endParaRPr lang="en-US" sz="800" dirty="0">
              <a:solidFill>
                <a:prstClr val="black"/>
              </a:solidFill>
              <a:effectLst/>
              <a:ea typeface="Arial Unicode MS" panose="020B0604020202020204" pitchFamily="34" charset="-128"/>
            </a:endParaRPr>
          </a:p>
          <a:p>
            <a:pPr algn="just"/>
            <a:r>
              <a:rPr lang="en-US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XII</a:t>
            </a:r>
            <a:r>
              <a:rPr lang="ru-RU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: Получатель поддержки</a:t>
            </a:r>
            <a:endParaRPr lang="it-IT" sz="1400" b="1" dirty="0" smtClean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lvl="0" algn="just"/>
            <a:r>
              <a:rPr lang="en-US" sz="1100" dirty="0" smtClean="0">
                <a:solidFill>
                  <a:prstClr val="black"/>
                </a:solidFill>
              </a:rPr>
              <a:t>[</a:t>
            </a:r>
            <a:r>
              <a:rPr lang="ru-RU" sz="1100" dirty="0" smtClean="0">
                <a:solidFill>
                  <a:prstClr val="black"/>
                </a:solidFill>
              </a:rPr>
              <a:t>Наименование получателя</a:t>
            </a:r>
            <a:r>
              <a:rPr lang="en-US" sz="1100" dirty="0" smtClean="0">
                <a:solidFill>
                  <a:prstClr val="black"/>
                </a:solidFill>
              </a:rPr>
              <a:t>]</a:t>
            </a:r>
            <a:endParaRPr lang="it-IT" sz="1100" dirty="0">
              <a:solidFill>
                <a:prstClr val="black"/>
              </a:solidFill>
            </a:endParaRPr>
          </a:p>
          <a:p>
            <a:pPr lvl="0" algn="just"/>
            <a:endParaRPr lang="it-IT" sz="800" dirty="0" smtClean="0">
              <a:effectLst/>
              <a:ea typeface="Arial Unicode MS" panose="020B0604020202020204" pitchFamily="34" charset="-128"/>
            </a:endParaRPr>
          </a:p>
          <a:p>
            <a:pPr algn="just"/>
            <a:r>
              <a:rPr lang="en-US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XIII</a:t>
            </a:r>
            <a:r>
              <a:rPr lang="ru-RU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: </a:t>
            </a:r>
            <a:r>
              <a:rPr lang="ru-RU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Ключевые результаты, которые будут достигнуты, с использованием привлеченных средств</a:t>
            </a:r>
            <a:endParaRPr lang="it-IT" sz="1400" b="1" dirty="0" smtClean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lvl="0" algn="just"/>
            <a:r>
              <a:rPr lang="en-US" sz="1100" dirty="0" smtClean="0">
                <a:solidFill>
                  <a:prstClr val="black"/>
                </a:solidFill>
              </a:rPr>
              <a:t>[</a:t>
            </a:r>
            <a:r>
              <a:rPr lang="ru-RU" sz="1100" dirty="0" smtClean="0">
                <a:solidFill>
                  <a:prstClr val="black"/>
                </a:solidFill>
              </a:rPr>
              <a:t>Укажите ключевые результаты, которые вы планируете достигнуть, используя вновь привлеченные средства.</a:t>
            </a:r>
            <a:r>
              <a:rPr lang="en-US" sz="1100" dirty="0" smtClean="0">
                <a:solidFill>
                  <a:prstClr val="black"/>
                </a:solidFill>
              </a:rPr>
              <a:t>]</a:t>
            </a:r>
            <a:endParaRPr lang="ru-RU" sz="1100" dirty="0" smtClean="0">
              <a:solidFill>
                <a:prstClr val="black"/>
              </a:solidFill>
            </a:endParaRPr>
          </a:p>
          <a:p>
            <a:pPr lvl="0" algn="just"/>
            <a:endParaRPr lang="ru-RU" sz="1100" dirty="0">
              <a:solidFill>
                <a:prstClr val="black"/>
              </a:solidFill>
            </a:endParaRPr>
          </a:p>
          <a:p>
            <a:pPr algn="just"/>
            <a:r>
              <a:rPr lang="en-US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XIV</a:t>
            </a:r>
            <a:r>
              <a:rPr lang="ru-RU" sz="1400" b="1" dirty="0" smtClean="0">
                <a:solidFill>
                  <a:schemeClr val="tx2"/>
                </a:solidFill>
                <a:latin typeface="Tw Cen MT" panose="020B0602020104020603" pitchFamily="34" charset="0"/>
              </a:rPr>
              <a:t>: Стратегия выхода инвесторов из проектной компании</a:t>
            </a:r>
            <a:endParaRPr lang="it-IT" sz="1400" b="1" dirty="0">
              <a:solidFill>
                <a:schemeClr val="tx2"/>
              </a:solidFill>
              <a:latin typeface="Tw Cen MT" panose="020B0602020104020603" pitchFamily="34" charset="0"/>
            </a:endParaRPr>
          </a:p>
          <a:p>
            <a:pPr lvl="0" algn="just"/>
            <a:r>
              <a:rPr lang="en-US" sz="1100" dirty="0" smtClean="0">
                <a:solidFill>
                  <a:prstClr val="black"/>
                </a:solidFill>
              </a:rPr>
              <a:t>[</a:t>
            </a:r>
            <a:r>
              <a:rPr lang="ru-RU" sz="1100" dirty="0" smtClean="0">
                <a:solidFill>
                  <a:prstClr val="black"/>
                </a:solidFill>
              </a:rPr>
              <a:t>Опишите, как инвесторы выйдут из состава участников проектной компании, либо ожидаемый срок возврата средств конвертируемого займа, иное. В случае гранта, удалите данный раздел.</a:t>
            </a:r>
            <a:r>
              <a:rPr lang="en-US" sz="1100" dirty="0" smtClean="0">
                <a:solidFill>
                  <a:prstClr val="black"/>
                </a:solidFill>
              </a:rPr>
              <a:t>]</a:t>
            </a:r>
            <a:endParaRPr lang="ru-RU" sz="1100" dirty="0" smtClean="0">
              <a:solidFill>
                <a:prstClr val="black"/>
              </a:solidFill>
            </a:endParaRPr>
          </a:p>
          <a:p>
            <a:pPr lvl="0" algn="just"/>
            <a:endParaRPr lang="ru-RU" sz="1100" dirty="0">
              <a:solidFill>
                <a:prstClr val="black"/>
              </a:solidFill>
            </a:endParaRPr>
          </a:p>
          <a:p>
            <a:pPr lvl="0" algn="just"/>
            <a:r>
              <a:rPr lang="en-US" sz="1400" b="1" dirty="0" smtClean="0">
                <a:solidFill>
                  <a:schemeClr val="tx2"/>
                </a:solidFill>
                <a:latin typeface="Tw Cen MT" panose="020B0602020104020603" pitchFamily="34" charset="0"/>
                <a:ea typeface="Times New Roman" panose="02020603050405020304" pitchFamily="18" charset="0"/>
              </a:rPr>
              <a:t>XV: </a:t>
            </a:r>
            <a:r>
              <a:rPr lang="ru-RU" sz="1400" b="1" dirty="0">
                <a:solidFill>
                  <a:schemeClr val="tx2"/>
                </a:solidFill>
                <a:latin typeface="Tw Cen MT" panose="020B0602020104020603" pitchFamily="34" charset="0"/>
                <a:ea typeface="Times New Roman" panose="02020603050405020304" pitchFamily="18" charset="0"/>
              </a:rPr>
              <a:t>Этапы проекта и ключевые контрольные точки</a:t>
            </a:r>
          </a:p>
          <a:p>
            <a:pPr algn="just"/>
            <a:r>
              <a:rPr lang="en-US" sz="1100" dirty="0">
                <a:solidFill>
                  <a:prstClr val="black"/>
                </a:solidFill>
              </a:rPr>
              <a:t>[</a:t>
            </a:r>
            <a:r>
              <a:rPr lang="ru-RU" sz="1100" dirty="0">
                <a:solidFill>
                  <a:prstClr val="black"/>
                </a:solidFill>
              </a:rPr>
              <a:t>Опишите этапы, мероприятия и контрольные точки. Укажите их наименования и сроки</a:t>
            </a:r>
            <a:r>
              <a:rPr lang="en-US" sz="1100" dirty="0">
                <a:solidFill>
                  <a:prstClr val="black"/>
                </a:solidFill>
              </a:rPr>
              <a:t>]</a:t>
            </a:r>
            <a:endParaRPr lang="it-IT" sz="1100" dirty="0">
              <a:solidFill>
                <a:prstClr val="black"/>
              </a:solidFill>
            </a:endParaRPr>
          </a:p>
          <a:p>
            <a:pPr lvl="0" algn="just"/>
            <a:endParaRPr lang="it-IT" sz="1100" dirty="0">
              <a:solidFill>
                <a:prstClr val="black"/>
              </a:solidFill>
            </a:endParaRPr>
          </a:p>
        </p:txBody>
      </p:sp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838027"/>
              </p:ext>
            </p:extLst>
          </p:nvPr>
        </p:nvGraphicFramePr>
        <p:xfrm>
          <a:off x="2263163" y="8849139"/>
          <a:ext cx="4442446" cy="94672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{7E9639D4-E3E2-4D34-9284-5A2195B3D0D7}</a:tableStyleId>
              </a:tblPr>
              <a:tblGrid>
                <a:gridCol w="1482046"/>
                <a:gridCol w="986800"/>
                <a:gridCol w="986800"/>
                <a:gridCol w="986800"/>
              </a:tblGrid>
              <a:tr h="1769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w Cen MT" panose="020B0602020104020603" pitchFamily="34" charset="0"/>
                        </a:rPr>
                        <a:t>Финансовый</a:t>
                      </a:r>
                      <a:r>
                        <a:rPr lang="ru-RU" sz="1400" b="0" baseline="0" dirty="0" smtClean="0">
                          <a:effectLst/>
                          <a:latin typeface="Tw Cen MT" panose="020B0602020104020603" pitchFamily="34" charset="0"/>
                        </a:rPr>
                        <a:t> п</a:t>
                      </a:r>
                      <a:r>
                        <a:rPr lang="ru-RU" sz="1400" b="0" dirty="0" smtClean="0">
                          <a:effectLst/>
                          <a:latin typeface="Tw Cen MT" panose="020B0602020104020603" pitchFamily="34" charset="0"/>
                        </a:rPr>
                        <a:t>лан</a:t>
                      </a:r>
                      <a:r>
                        <a:rPr lang="en-US" sz="1400" dirty="0" smtClean="0">
                          <a:effectLst/>
                          <a:latin typeface="Tw Cen MT" panose="020B0602020104020603" pitchFamily="34" charset="0"/>
                        </a:rPr>
                        <a:t> </a:t>
                      </a:r>
                      <a:r>
                        <a:rPr lang="en-US" sz="900" dirty="0" smtClean="0">
                          <a:effectLst/>
                          <a:latin typeface="Tw Cen MT" panose="020B0602020104020603" pitchFamily="34" charset="0"/>
                        </a:rPr>
                        <a:t>(</a:t>
                      </a:r>
                      <a:r>
                        <a:rPr lang="ru-RU" sz="900" i="1" dirty="0" smtClean="0">
                          <a:effectLst/>
                          <a:latin typeface="Tw Cen MT" panose="020B0602020104020603" pitchFamily="34" charset="0"/>
                        </a:rPr>
                        <a:t>тыс.</a:t>
                      </a:r>
                      <a:r>
                        <a:rPr lang="ru-RU" sz="900" i="1" baseline="0" dirty="0" smtClean="0">
                          <a:effectLst/>
                          <a:latin typeface="Tw Cen MT" panose="020B0602020104020603" pitchFamily="34" charset="0"/>
                        </a:rPr>
                        <a:t> р</a:t>
                      </a:r>
                      <a:r>
                        <a:rPr lang="ru-RU" sz="900" i="1" dirty="0" smtClean="0">
                          <a:effectLst/>
                          <a:latin typeface="Tw Cen MT" panose="020B0602020104020603" pitchFamily="34" charset="0"/>
                        </a:rPr>
                        <a:t>уб.</a:t>
                      </a:r>
                      <a:r>
                        <a:rPr lang="en-US" sz="900" i="1" dirty="0" smtClean="0">
                          <a:effectLst/>
                          <a:latin typeface="Tw Cen MT" panose="020B0602020104020603" pitchFamily="34" charset="0"/>
                        </a:rPr>
                        <a:t>)</a:t>
                      </a:r>
                      <a:endParaRPr lang="it-IT" sz="900" i="1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Tw Cen MT" panose="020B0602020104020603" pitchFamily="34" charset="0"/>
                        </a:rPr>
                        <a:t>2</a:t>
                      </a:r>
                      <a:r>
                        <a:rPr lang="ru-RU" sz="1100" b="0" dirty="0" smtClean="0">
                          <a:effectLst/>
                          <a:latin typeface="Tw Cen MT" panose="020B0602020104020603" pitchFamily="34" charset="0"/>
                        </a:rPr>
                        <a:t>023</a:t>
                      </a:r>
                      <a:endParaRPr lang="it-IT" sz="1100" b="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Tw Cen MT" panose="020B0602020104020603" pitchFamily="34" charset="0"/>
                        </a:rPr>
                        <a:t>20</a:t>
                      </a:r>
                      <a:r>
                        <a:rPr lang="ru-RU" sz="1100" b="0" dirty="0" smtClean="0">
                          <a:effectLst/>
                          <a:latin typeface="Tw Cen MT" panose="020B0602020104020603" pitchFamily="34" charset="0"/>
                        </a:rPr>
                        <a:t>24</a:t>
                      </a:r>
                      <a:endParaRPr lang="it-IT" sz="1100" b="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effectLst/>
                          <a:latin typeface="Tw Cen MT" panose="020B0602020104020603" pitchFamily="34" charset="0"/>
                        </a:rPr>
                        <a:t>20</a:t>
                      </a:r>
                      <a:r>
                        <a:rPr lang="ru-RU" sz="1100" b="0" dirty="0" smtClean="0">
                          <a:effectLst/>
                          <a:latin typeface="Tw Cen MT" panose="020B0602020104020603" pitchFamily="34" charset="0"/>
                        </a:rPr>
                        <a:t>25</a:t>
                      </a:r>
                      <a:endParaRPr lang="it-IT" sz="1100" b="0" dirty="0"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1733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Выручка</a:t>
                      </a:r>
                      <a:endParaRPr lang="it-IT" sz="11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80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.</a:t>
                      </a: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</a:t>
                      </a:r>
                      <a:endParaRPr lang="it-IT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1</a:t>
                      </a: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30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.</a:t>
                      </a: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</a:t>
                      </a:r>
                      <a:endParaRPr lang="it-IT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250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.</a:t>
                      </a: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</a:t>
                      </a:r>
                      <a:endParaRPr lang="it-IT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33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Затраты</a:t>
                      </a:r>
                      <a:endParaRPr lang="it-IT" sz="11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50800" cmpd="dbl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65.0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00</a:t>
                      </a:r>
                      <a:endParaRPr lang="it-IT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50800" cmpd="dbl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90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.</a:t>
                      </a: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</a:t>
                      </a:r>
                      <a:endParaRPr lang="it-IT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50800" cmpd="dbl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180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.</a:t>
                      </a: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</a:t>
                      </a:r>
                      <a:endParaRPr lang="it-IT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50800" cmpd="dbl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33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EBITDA</a:t>
                      </a:r>
                      <a:endParaRPr lang="it-IT" sz="11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50800" cmpd="dbl"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33.000</a:t>
                      </a:r>
                      <a:endParaRPr lang="it-IT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50800" cmpd="dbl"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49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.</a:t>
                      </a: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00</a:t>
                      </a:r>
                      <a:endParaRPr lang="it-IT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50800" cmpd="dbl"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85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.0</a:t>
                      </a:r>
                      <a:r>
                        <a:rPr lang="ru-RU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</a:t>
                      </a:r>
                      <a:r>
                        <a:rPr lang="en-US" sz="1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0</a:t>
                      </a:r>
                      <a:endParaRPr lang="it-IT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w Cen MT" panose="020B06020201040206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63" marR="62263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50800" cmpd="dbl"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2"/>
          <a:srcRect l="21416" t="4" b="-34312"/>
          <a:stretch/>
        </p:blipFill>
        <p:spPr>
          <a:xfrm>
            <a:off x="146303" y="1301869"/>
            <a:ext cx="1993781" cy="161171"/>
          </a:xfrm>
          <a:prstGeom prst="rect">
            <a:avLst/>
          </a:prstGeom>
        </p:spPr>
      </p:pic>
      <p:grpSp>
        <p:nvGrpSpPr>
          <p:cNvPr id="5" name="Gruppo 4"/>
          <p:cNvGrpSpPr/>
          <p:nvPr/>
        </p:nvGrpSpPr>
        <p:grpSpPr>
          <a:xfrm>
            <a:off x="2237359" y="355979"/>
            <a:ext cx="4461900" cy="901259"/>
            <a:chOff x="2237359" y="355979"/>
            <a:chExt cx="4461900" cy="901259"/>
          </a:xfrm>
        </p:grpSpPr>
        <p:sp>
          <p:nvSpPr>
            <p:cNvPr id="4" name="Rectangle 3"/>
            <p:cNvSpPr/>
            <p:nvPr/>
          </p:nvSpPr>
          <p:spPr>
            <a:xfrm>
              <a:off x="2256813" y="887906"/>
              <a:ext cx="4442446" cy="36933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699765" y="887906"/>
              <a:ext cx="34435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chemeClr val="bg1"/>
                  </a:solidFill>
                  <a:latin typeface="Tw Cen MT" panose="020B0602020104020603" pitchFamily="34" charset="0"/>
                </a:rPr>
                <a:t>РЕЗЮМЕ </a:t>
              </a:r>
              <a:r>
                <a:rPr lang="ru-RU" b="1" i="1" dirty="0">
                  <a:solidFill>
                    <a:schemeClr val="bg1"/>
                  </a:solidFill>
                  <a:latin typeface="Tw Cen MT" panose="020B0602020104020603" pitchFamily="34" charset="0"/>
                </a:rPr>
                <a:t>для </a:t>
              </a:r>
              <a:r>
                <a:rPr lang="ru-RU" b="1" i="1" dirty="0" smtClean="0">
                  <a:solidFill>
                    <a:schemeClr val="bg1"/>
                  </a:solidFill>
                  <a:latin typeface="Tw Cen MT" panose="020B0602020104020603" pitchFamily="34" charset="0"/>
                </a:rPr>
                <a:t>Инвесторов</a:t>
              </a:r>
              <a:endParaRPr lang="it-IT" b="1" i="1" dirty="0">
                <a:solidFill>
                  <a:schemeClr val="bg1"/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37359" y="355979"/>
              <a:ext cx="44618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rgbClr val="1F4E79"/>
                  </a:solidFill>
                  <a:latin typeface="Century Gothic" panose="020B0502020202020204" pitchFamily="34" charset="0"/>
                </a:rPr>
                <a:t>Название проекта</a:t>
              </a:r>
              <a:endParaRPr lang="it-IT" sz="2800" b="1" dirty="0">
                <a:solidFill>
                  <a:srgbClr val="1F4E79"/>
                </a:solidFill>
                <a:latin typeface="Century Gothic" panose="020B0502020202020204" pitchFamily="34" charset="0"/>
              </a:endParaRPr>
            </a:p>
          </p:txBody>
        </p:sp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71324" y="933054"/>
              <a:ext cx="337500" cy="303750"/>
            </a:xfrm>
            <a:prstGeom prst="rect">
              <a:avLst/>
            </a:prstGeom>
          </p:spPr>
        </p:pic>
      </p:grpSp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2"/>
          <a:srcRect l="21416" t="4" b="-34312"/>
          <a:stretch/>
        </p:blipFill>
        <p:spPr>
          <a:xfrm>
            <a:off x="136575" y="9571000"/>
            <a:ext cx="1993781" cy="161171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0" y="0"/>
            <a:ext cx="6848272" cy="9883302"/>
          </a:xfrm>
          <a:prstGeom prst="rect">
            <a:avLst/>
          </a:prstGeom>
          <a:noFill/>
          <a:ln w="38100">
            <a:solidFill>
              <a:srgbClr val="1F4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993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618</TotalTime>
  <Words>452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11" baseType="lpstr">
      <vt:lpstr>Arial Unicode MS</vt:lpstr>
      <vt:lpstr>Arial</vt:lpstr>
      <vt:lpstr>Calibri</vt:lpstr>
      <vt:lpstr>Calibri Light</vt:lpstr>
      <vt:lpstr>Century Gothic</vt:lpstr>
      <vt:lpstr>MS Mincho</vt:lpstr>
      <vt:lpstr>Times New Roman</vt:lpstr>
      <vt:lpstr>Tw Cen MT</vt:lpstr>
      <vt:lpstr>Office Theme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Ciro Spedaliere</dc:creator>
  <cp:lastModifiedBy>Сметанин Виталий</cp:lastModifiedBy>
  <cp:revision>59</cp:revision>
  <dcterms:created xsi:type="dcterms:W3CDTF">2014-10-09T15:45:32Z</dcterms:created>
  <dcterms:modified xsi:type="dcterms:W3CDTF">2023-05-30T09:56:04Z</dcterms:modified>
</cp:coreProperties>
</file>